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0" r:id="rId1"/>
  </p:sldMasterIdLst>
  <p:notesMasterIdLst>
    <p:notesMasterId r:id="rId11"/>
  </p:notesMasterIdLst>
  <p:sldIdLst>
    <p:sldId id="256" r:id="rId2"/>
    <p:sldId id="363" r:id="rId3"/>
    <p:sldId id="380" r:id="rId4"/>
    <p:sldId id="381" r:id="rId5"/>
    <p:sldId id="382" r:id="rId6"/>
    <p:sldId id="383" r:id="rId7"/>
    <p:sldId id="384" r:id="rId8"/>
    <p:sldId id="385" r:id="rId9"/>
    <p:sldId id="34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624" autoAdjust="0"/>
  </p:normalViewPr>
  <p:slideViewPr>
    <p:cSldViewPr>
      <p:cViewPr>
        <p:scale>
          <a:sx n="55" d="100"/>
          <a:sy n="55" d="100"/>
        </p:scale>
        <p:origin x="-1806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6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9C81C-429A-4660-8A08-BAC2095E4459}" type="datetimeFigureOut">
              <a:rPr lang="en-US"/>
              <a:pPr>
                <a:defRPr/>
              </a:pPr>
              <a:t>5/21/2020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DAA0DD-CA63-4319-B945-44A8A8816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fld id="{4A4CAE77-B8B1-49B7-9986-23DC29B73BCB}" type="datetime1">
              <a:rPr lang="en-US" smtClean="0"/>
              <a:pPr>
                <a:defRPr/>
              </a:pPr>
              <a:t>5/21/2020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9E3B3A6-35C4-4A4A-A93B-FEA2E3D834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0A15E1-6517-4DF2-87C5-84BAA2B375B7}" type="datetime1">
              <a:rPr lang="en-US" smtClean="0"/>
              <a:pPr>
                <a:defRPr/>
              </a:pPr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3F6D62-F023-421D-8A7E-B561A86F0A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1599A8-CEA0-4EA6-AEBF-68186F8EDCBB}" type="datetime1">
              <a:rPr lang="en-US" smtClean="0"/>
              <a:pPr>
                <a:defRPr/>
              </a:pPr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FF1EA8-75B9-4BFE-A5B1-639BA1B4E4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26468A-707D-43B7-A2A2-6F6E66C6416E}" type="datetime1">
              <a:rPr lang="en-US" smtClean="0"/>
              <a:pPr>
                <a:defRPr/>
              </a:pPr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88FBAD-9DA8-472F-839A-428AD1F4DE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442F78-5EBF-4453-A097-83F2C8DFCA84}" type="datetime1">
              <a:rPr lang="en-US" smtClean="0"/>
              <a:pPr>
                <a:defRPr/>
              </a:pPr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CD9A4-5F66-4780-BB8E-330017FFA7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E1BEA8-81AC-4EAA-9B8B-C356D39A598C}" type="datetime1">
              <a:rPr lang="en-US" smtClean="0"/>
              <a:pPr>
                <a:defRPr/>
              </a:pPr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FE8A84-AF12-4731-A1E2-EE3C3AE8E1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0F274DF4-1E11-4BE5-94EE-68DC7FD66A04}" type="datetime1">
              <a:rPr lang="en-US" smtClean="0"/>
              <a:pPr>
                <a:defRPr/>
              </a:pPr>
              <a:t>5/21/2020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7E74873D-DF26-421D-BB7D-2443FD85D7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fld id="{95305D4A-26BC-4003-A6BB-1FE483E62D74}" type="datetime1">
              <a:rPr lang="en-US" smtClean="0"/>
              <a:pPr>
                <a:defRPr/>
              </a:pPr>
              <a:t>5/21/2020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1FF23CE0-A7BA-44DD-B5DD-50C48A27FB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7256AB-E1A6-415D-9F21-A517C3C15B98}" type="datetime1">
              <a:rPr lang="en-US" smtClean="0"/>
              <a:pPr>
                <a:defRPr/>
              </a:pPr>
              <a:t>5/21/2020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1C3804-7DB4-49F8-98C7-D17834D2E2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26942A-22AA-43F1-BB1B-25EDD8605733}" type="datetime1">
              <a:rPr lang="en-US" smtClean="0"/>
              <a:pPr>
                <a:defRPr/>
              </a:pPr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3F445-A553-4D3F-BF04-A18E2120C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528B13-61B8-4B34-AE66-FAA20D62E9E3}" type="datetime1">
              <a:rPr lang="en-US" smtClean="0"/>
              <a:pPr>
                <a:defRPr/>
              </a:pPr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7CE51B-D314-4748-A7FB-C6BBF3CC08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DA77A13B-D29E-4A31-9A3D-BDF778EEE264}" type="datetime1">
              <a:rPr lang="en-US" smtClean="0"/>
              <a:pPr>
                <a:defRPr/>
              </a:pPr>
              <a:t>5/21/2020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Author:RK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C30FFA0-8383-48F0-ABBC-CA0378A05A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8229600" cy="2667000"/>
          </a:xfrm>
        </p:spPr>
        <p:txBody>
          <a:bodyPr>
            <a:normAutofit fontScale="90000"/>
          </a:bodyPr>
          <a:lstStyle/>
          <a:p>
            <a:pPr indent="457200" algn="ctr"/>
            <a:r>
              <a:rPr sz="4500" b="1" u="sng" smtClean="0">
                <a:solidFill>
                  <a:srgbClr val="FF0000"/>
                </a:solidFill>
              </a:rPr>
              <a:t>WELCOME</a:t>
            </a:r>
            <a:r>
              <a:rPr sz="3200">
                <a:solidFill>
                  <a:srgbClr val="FF0000"/>
                </a:solidFill>
              </a:rPr>
              <a:t/>
            </a:r>
            <a:br>
              <a:rPr sz="3200">
                <a:solidFill>
                  <a:srgbClr val="FF0000"/>
                </a:solidFill>
              </a:rPr>
            </a:br>
            <a:r>
              <a:rPr sz="3200">
                <a:solidFill>
                  <a:srgbClr val="FF0000"/>
                </a:solidFill>
              </a:rPr>
              <a:t/>
            </a:r>
            <a:br>
              <a:rPr sz="3200">
                <a:solidFill>
                  <a:srgbClr val="FF0000"/>
                </a:solidFill>
              </a:rPr>
            </a:br>
            <a:r>
              <a:rPr sz="3000" b="1">
                <a:solidFill>
                  <a:srgbClr val="FFFF00"/>
                </a:solidFill>
              </a:rPr>
              <a:t>Class: B.Com – Part-2 </a:t>
            </a:r>
            <a:br>
              <a:rPr sz="3000" b="1">
                <a:solidFill>
                  <a:srgbClr val="FFFF00"/>
                </a:solidFill>
              </a:rPr>
            </a:br>
            <a:r>
              <a:rPr sz="3000" b="1">
                <a:solidFill>
                  <a:srgbClr val="FFFF00"/>
                </a:solidFill>
              </a:rPr>
              <a:t>Subject: Business Regulatory Framework</a:t>
            </a:r>
            <a:r>
              <a:rPr sz="2800">
                <a:solidFill>
                  <a:srgbClr val="FFFF00"/>
                </a:solidFill>
              </a:rPr>
              <a:t/>
            </a:r>
            <a:br>
              <a:rPr sz="2800">
                <a:solidFill>
                  <a:srgbClr val="FFFF00"/>
                </a:solidFill>
              </a:rPr>
            </a:br>
            <a:r>
              <a:rPr sz="2800" b="1">
                <a:solidFill>
                  <a:srgbClr val="FFFF00"/>
                </a:solidFill>
              </a:rPr>
              <a:t>TOPIC</a:t>
            </a:r>
            <a:r>
              <a:rPr sz="2800" b="1" smtClean="0">
                <a:solidFill>
                  <a:srgbClr val="FFFF00"/>
                </a:solidFill>
              </a:rPr>
              <a:t>: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rgbClr val="FFFF00"/>
                </a:solidFill>
              </a:rPr>
              <a:t>Rights and Remedies of Consumers and </a:t>
            </a:r>
            <a:r>
              <a:rPr lang="en-US" sz="2800" dirty="0" err="1" smtClean="0">
                <a:solidFill>
                  <a:srgbClr val="FFFF00"/>
                </a:solidFill>
              </a:rPr>
              <a:t>Redressal</a:t>
            </a:r>
            <a:r>
              <a:rPr lang="en-US" sz="2800" dirty="0" smtClean="0">
                <a:solidFill>
                  <a:srgbClr val="FFFF00"/>
                </a:solidFill>
              </a:rPr>
              <a:t> Agencies for Consumer Disputes</a:t>
            </a:r>
            <a:r>
              <a:rPr lang="en-US" sz="2800" dirty="0" smtClean="0">
                <a:solidFill>
                  <a:srgbClr val="FFFF00"/>
                </a:solidFill>
              </a:rPr>
              <a:t>:</a:t>
            </a:r>
            <a:endParaRPr sz="2800" b="1">
              <a:solidFill>
                <a:srgbClr val="FFFF00"/>
              </a:solidFill>
            </a:endParaRPr>
          </a:p>
        </p:txBody>
      </p:sp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914400" y="3352800"/>
            <a:ext cx="6934200" cy="3200400"/>
          </a:xfrm>
        </p:spPr>
        <p:txBody>
          <a:bodyPr>
            <a:normAutofit fontScale="92500"/>
          </a:bodyPr>
          <a:lstStyle/>
          <a:p>
            <a:pPr algn="ctr" eaLnBrk="1" hangingPunct="1"/>
            <a:endParaRPr lang="en-US" sz="4000" b="1" u="sng" dirty="0"/>
          </a:p>
          <a:p>
            <a:pPr algn="ctr" eaLnBrk="1" hangingPunct="1"/>
            <a:r>
              <a:rPr lang="en-US" sz="2600" b="1" u="sng" dirty="0">
                <a:solidFill>
                  <a:schemeClr val="tx1"/>
                </a:solidFill>
              </a:rPr>
              <a:t>Prepared By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 Dr. SHAHID IQBAL 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Guest Faculty,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Marwari College, </a:t>
            </a:r>
            <a:r>
              <a:rPr lang="en-US" sz="2600" b="1" dirty="0" err="1">
                <a:solidFill>
                  <a:schemeClr val="tx1"/>
                </a:solidFill>
              </a:rPr>
              <a:t>Darbhanga</a:t>
            </a:r>
            <a:r>
              <a:rPr lang="en-US" sz="2600" b="1" dirty="0">
                <a:solidFill>
                  <a:schemeClr val="tx1"/>
                </a:solidFill>
              </a:rPr>
              <a:t>,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Mobile No. and </a:t>
            </a:r>
            <a:r>
              <a:rPr lang="en-US" sz="2600" b="1" dirty="0" err="1" smtClean="0">
                <a:solidFill>
                  <a:schemeClr val="tx1"/>
                </a:solidFill>
              </a:rPr>
              <a:t>Whatsup</a:t>
            </a:r>
            <a:r>
              <a:rPr lang="en-US" sz="2600" b="1" dirty="0" smtClean="0">
                <a:solidFill>
                  <a:schemeClr val="tx1"/>
                </a:solidFill>
              </a:rPr>
              <a:t> </a:t>
            </a:r>
            <a:r>
              <a:rPr lang="en-US" sz="2600" b="1" dirty="0">
                <a:solidFill>
                  <a:schemeClr val="tx1"/>
                </a:solidFill>
              </a:rPr>
              <a:t>No. : 7004160257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Email ID: shahidlnmu@gmail.com</a:t>
            </a:r>
          </a:p>
          <a:p>
            <a:pPr algn="ctr" eaLnBrk="1" hangingPunct="1">
              <a:spcBef>
                <a:spcPts val="200"/>
              </a:spcBef>
            </a:pPr>
            <a:endParaRPr lang="en-US" sz="2500" b="1" dirty="0">
              <a:solidFill>
                <a:schemeClr val="tx1"/>
              </a:solidFill>
            </a:endParaRPr>
          </a:p>
          <a:p>
            <a:pPr algn="ctr" eaLnBrk="1" hangingPunct="1"/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983EA-4DB7-458D-B9AE-3F22BC91E938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04800" y="381000"/>
            <a:ext cx="8458200" cy="63222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Rights </a:t>
            </a:r>
            <a:r>
              <a:rPr lang="en-US" sz="2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 Consumers</a:t>
            </a:r>
            <a:r>
              <a:rPr lang="en-US" sz="2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 algn="just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According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to section 6 of the Consumer Protection Act,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following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rights are available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to consumers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1.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Rights to be protected or right to safety: -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Every consumer has the right to be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protected against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marketing of goods and services which are hazardous to life and property.</a:t>
            </a: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2.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Right to be informed: -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Every consumer has the right to be informed about the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quality, quantity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, potency, purity standard and price of the goods or services as the case may be, so</a:t>
            </a: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as to protect the consumer against the unfair trade practices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3.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Right to be assured: -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Every consumer has a right to be assured, wherever possible,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access to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 variety of goods and services at competitive prices.</a:t>
            </a: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4.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Right to be heard: -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Every consumer has a right to be heard and to be assured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that consumers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interest will receive due consideration at appropriate forums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04800" y="474201"/>
            <a:ext cx="8610600" cy="6252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5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Right to seek </a:t>
            </a:r>
            <a:r>
              <a:rPr lang="en-US" sz="2300" b="1" dirty="0" err="1" smtClean="0">
                <a:latin typeface="Calibri" pitchFamily="34" charset="0"/>
                <a:cs typeface="Calibri" pitchFamily="34" charset="0"/>
              </a:rPr>
              <a:t>redressal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: -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Every consumer has a right to seek </a:t>
            </a:r>
            <a:r>
              <a:rPr lang="en-US" sz="2300" dirty="0" err="1" smtClean="0">
                <a:latin typeface="Calibri" pitchFamily="34" charset="0"/>
                <a:cs typeface="Calibri" pitchFamily="34" charset="0"/>
              </a:rPr>
              <a:t>redressal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 against unfair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trade practices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or restrictive trade practices or exploitation of consumers.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6.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Right to consumer education: -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 Every consumer has a right to consumer education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, which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will help the consumer to know his rights and duties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23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Remedies </a:t>
            </a:r>
            <a:r>
              <a:rPr lang="en-US" sz="2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to Consumers: - </a:t>
            </a:r>
            <a:endParaRPr lang="en-US" sz="26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50000"/>
              </a:lnSpc>
            </a:pPr>
            <a:endParaRPr lang="en-US" sz="23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consumer protection act provides the following remedies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to consumers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a) Removal of defects from goods.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b) Replacement of defective goods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c) Refund against defective goods or deficient services.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d) Award of compensation for the loss or injury suffered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e) Removal of defects or deficiencies in the services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f) Discontinuance of unfair trade practices or restrictive trade practices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g) Prohibition on sale of hazardous goods.</a:t>
            </a:r>
            <a:endParaRPr lang="en-US" sz="23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04800" y="474201"/>
            <a:ext cx="8610600" cy="63222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600" b="1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Redressal</a:t>
            </a:r>
            <a:r>
              <a:rPr lang="en-US" sz="2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Agencies for Consumer Disputes</a:t>
            </a:r>
            <a:r>
              <a:rPr lang="en-US" sz="2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 algn="just">
              <a:lnSpc>
                <a:spcPct val="50000"/>
              </a:lnSpc>
            </a:pPr>
            <a:endParaRPr lang="en-US" sz="24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consumer protection act provides for three tier quasi judicial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redressal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machinery at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District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, State and National levels for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redressal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of consumer disputes and grievances.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Accordingly sec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 9 provides for the establishment of the following agencies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a. A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consumer Dispute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Redressal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Forum to be known as the “District Forum” established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in each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district of the State by notification. The State Government is empowered to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establish more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than one District Forum in a district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b. A consumer Disputes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Redressal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Commission to be known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“ State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Commission” established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by the state Government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c. A national Consumer Disputes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Redressal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Commission established by the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Central Government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23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04800" y="474201"/>
            <a:ext cx="8610600" cy="62914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District Forum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 algn="just"/>
            <a:endParaRPr lang="en-US" sz="24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Composition: -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Each district forum shall consist of</a:t>
            </a: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a. A person who is, or has been or is qualified to be a District Judge, who shall be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its president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b. Two other members, who shall be person of ability, integrity and standing and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have adequate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knowledge or experience, and one of whom shall be a woman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Tenure of office: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Every member of the District Forum shall hold office for a term of five years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or up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to the age of sixty five years, whichever is less and shall not be eligible for reappointment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Jurisdiction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of the District Forum: -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The District Forum shall have a jurisdiction to entertain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complaints where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value of the goods or services and the compensation, if any, claimed does not exceed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rupees five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lakhs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04800" y="714946"/>
            <a:ext cx="8610600" cy="60298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Powers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of the District Forum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District Forum shall have the same powers as are vested in a civil court under the code of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civil procedure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. , and includes the power to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1. Discover and produce any document or other material object producible as evidence.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2. Reception of evidence on affidavits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3. Requisition of report of the concerned analysis from the appropriate laboratory or from any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other relevant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source.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4. Any other matter which may be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prescribed</a:t>
            </a:r>
          </a:p>
          <a:p>
            <a:pPr algn="just"/>
            <a:endParaRPr lang="en-US" sz="23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3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State Commission: - </a:t>
            </a:r>
            <a:endParaRPr lang="en-US" sz="23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Each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state commission consist of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1. A person who is or has been a judge of a High Court, appointed by the State Government .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The person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so appointed shall be its president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2. Not less than two and not more than such number of members as may be prescribed, and one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of whom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shall be a woman, and who Shall have the following qualification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:</a:t>
            </a:r>
            <a:endParaRPr lang="en-US" sz="23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04800" y="714946"/>
            <a:ext cx="8610600" cy="60298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a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. Not less than 35 years of age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b. Possess a bachelor degree from a recognized university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c. To be persons of ability, integrity and standing and have adequate knowledge and experience of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at least ten years I dealing with problems relating to economics, law, commerce, accountancy etc</a:t>
            </a:r>
          </a:p>
          <a:p>
            <a:pPr algn="just"/>
            <a:endParaRPr lang="en-US" sz="23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Office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and Place of sitting of State Commission: - </a:t>
            </a:r>
            <a:endParaRPr lang="en-US" sz="23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Office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of the state Commission shall be located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at the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capital of the State. Sitting of the State Commission, as and when necessary, shall be convened by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the president.</a:t>
            </a:r>
          </a:p>
          <a:p>
            <a:pPr algn="just"/>
            <a:endParaRPr lang="en-US" sz="23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Monetary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limit: - </a:t>
            </a:r>
            <a:endParaRPr lang="en-US" sz="23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state commission shall have jurisdiction to entertain complaints where the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value of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goods or services and compensation, if any, claimed exceeds Rs. Twenty </a:t>
            </a:r>
            <a:r>
              <a:rPr lang="en-US" sz="2300" dirty="0" err="1" smtClean="0">
                <a:latin typeface="Calibri" pitchFamily="34" charset="0"/>
                <a:cs typeface="Calibri" pitchFamily="34" charset="0"/>
              </a:rPr>
              <a:t>lakhs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 but does not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exceeds Rs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. One </a:t>
            </a:r>
            <a:r>
              <a:rPr lang="en-US" sz="2300" dirty="0" err="1" smtClean="0">
                <a:latin typeface="Calibri" pitchFamily="34" charset="0"/>
                <a:cs typeface="Calibri" pitchFamily="34" charset="0"/>
              </a:rPr>
              <a:t>crore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23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04800" y="714946"/>
            <a:ext cx="8610600" cy="60298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National Commission: </a:t>
            </a:r>
            <a:endParaRPr lang="en-US" sz="26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National Commission shall consist of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1. A person who is or has been a judge of the Supreme Court, to be appointed by the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Central Government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, who shall be its President.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2. Not less than four, ad not more than such number of members, as may be prescribed, and one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of whom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shall be a woman, who shall have the following qualifications, namely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a. To be persons of ability, integrity and standing and have adequate knowledge and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experience of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at least ten years I dealing with problems relating to economics, law,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commerce, accountancy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etc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b. Be not less than thirty five years of age, and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c. Possess a bachelor’s degree from a recognized university</a:t>
            </a:r>
          </a:p>
          <a:p>
            <a:pPr algn="just"/>
            <a:endParaRPr lang="en-US" sz="23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Monetary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limit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:-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National commission shall have jurisdiction entertain complaints where the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value of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the goods or services and compensation, if any claimed exceeds Rs. One </a:t>
            </a:r>
            <a:r>
              <a:rPr lang="en-US" sz="2300" dirty="0" err="1" smtClean="0">
                <a:latin typeface="Calibri" pitchFamily="34" charset="0"/>
                <a:cs typeface="Calibri" pitchFamily="34" charset="0"/>
              </a:rPr>
              <a:t>crore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23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algn="ctr"/>
            <a:r>
              <a:rPr lang="en-US" sz="5000" dirty="0">
                <a:solidFill>
                  <a:srgbClr val="FF0000"/>
                </a:solidFill>
              </a:rPr>
              <a:t>Thank You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4332</TotalTime>
  <Words>1088</Words>
  <Application>Microsoft Office PowerPoint</Application>
  <PresentationFormat>On-screen Show (4:3)</PresentationFormat>
  <Paragraphs>89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Urban</vt:lpstr>
      <vt:lpstr>WELCOME  Class: B.Com – Part-2  Subject: Business Regulatory Framework TOPIC:  Rights and Remedies of Consumers and Redressal Agencies for Consumer Disputes:</vt:lpstr>
      <vt:lpstr>Slide 2</vt:lpstr>
      <vt:lpstr>Slide 3</vt:lpstr>
      <vt:lpstr>Slide 4</vt:lpstr>
      <vt:lpstr>Slide 5</vt:lpstr>
      <vt:lpstr>Slide 6</vt:lpstr>
      <vt:lpstr>Slide 7</vt:lpstr>
      <vt:lpstr>Slide 8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404</cp:revision>
  <dcterms:created xsi:type="dcterms:W3CDTF">2011-08-23T10:02:56Z</dcterms:created>
  <dcterms:modified xsi:type="dcterms:W3CDTF">2020-05-21T08:00:40Z</dcterms:modified>
</cp:coreProperties>
</file>